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charts/chart1.xml" ContentType="application/vnd.openxmlformats-officedocument.drawingml.chart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slides/charts/chart2.xml" ContentType="application/vnd.openxmlformats-officedocument.drawingml.chart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0845453993184fc6" Type="http://schemas.openxmlformats.org/package/2006/relationships/metadata/core-properties" Target="/docProps/core.xml"/><Relationship Id="R1d2b34106d774cba" Type="http://schemas.openxmlformats.org/officeDocument/2006/relationships/extended-properties" Target="/docProps/app.xml"/><Relationship Id="Rfe61003e36984d6a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5900bae574f2f"/>
  </p:sldMasterIdLst>
  <p:notesMasterIdLst>
    <p:notesMasterId xmlns:r="http://schemas.openxmlformats.org/officeDocument/2006/relationships" r:id="R95a6779ee55a4167"/>
  </p:notesMasterIdLst>
  <p:sldIdLst>
    <p:sldId xmlns:r="http://schemas.openxmlformats.org/officeDocument/2006/relationships" id="256" r:id="Rafea9a265c5541da"/>
    <p:sldId xmlns:r="http://schemas.openxmlformats.org/officeDocument/2006/relationships" id="257" r:id="R33545613472a4f80"/>
    <p:sldId xmlns:r="http://schemas.openxmlformats.org/officeDocument/2006/relationships" id="258" r:id="R53855c3873e34ca2"/>
    <p:sldId xmlns:r="http://schemas.openxmlformats.org/officeDocument/2006/relationships" id="259" r:id="R12940a8c5ad64c97"/>
    <p:sldId xmlns:r="http://schemas.openxmlformats.org/officeDocument/2006/relationships" id="260" r:id="R000af70d5b004bb0"/>
    <p:sldId xmlns:r="http://schemas.openxmlformats.org/officeDocument/2006/relationships" id="261" r:id="R2dd6a59a356d4ba7"/>
    <p:sldId xmlns:r="http://schemas.openxmlformats.org/officeDocument/2006/relationships" id="262" r:id="Rae0b7097257d47db"/>
    <p:sldId xmlns:r="http://schemas.openxmlformats.org/officeDocument/2006/relationships" id="263" r:id="Rb8966484b59a4c60"/>
    <p:sldId xmlns:r="http://schemas.openxmlformats.org/officeDocument/2006/relationships" id="264" r:id="R9d83680babcd4ca8"/>
    <p:sldId xmlns:r="http://schemas.openxmlformats.org/officeDocument/2006/relationships" id="265" r:id="R809494403fa948e8"/>
    <p:sldId xmlns:r="http://schemas.openxmlformats.org/officeDocument/2006/relationships" id="266" r:id="Rffbed78f27e54236"/>
    <p:sldId xmlns:r="http://schemas.openxmlformats.org/officeDocument/2006/relationships" id="267" r:id="R3a04ea49c91b4777"/>
    <p:sldId xmlns:r="http://schemas.openxmlformats.org/officeDocument/2006/relationships" id="268" r:id="Rb9c7d2708a254d8a"/>
    <p:sldId xmlns:r="http://schemas.openxmlformats.org/officeDocument/2006/relationships" id="269" r:id="R63f1232310ba4957"/>
    <p:sldId xmlns:r="http://schemas.openxmlformats.org/officeDocument/2006/relationships" id="270" r:id="Rbf79bcfdbf7147f4"/>
    <p:sldId xmlns:r="http://schemas.openxmlformats.org/officeDocument/2006/relationships" id="271" r:id="R74343c71eba14f78"/>
    <p:sldId xmlns:r="http://schemas.openxmlformats.org/officeDocument/2006/relationships" id="272" r:id="R2cbd18d14a1543d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"1.0" encoding="UTF-8" standalone="yes"?>
<Relationships xmlns="http://schemas.openxmlformats.org/package/2006/relationships"><Relationship Id="R63f1232310ba4957" Type="http://schemas.openxmlformats.org/officeDocument/2006/relationships/slide" Target="/ppt/slides/slide14.xml"/><Relationship Id="R95a6779ee55a4167" Type="http://schemas.openxmlformats.org/officeDocument/2006/relationships/notesMaster" Target="/ppt/notesMasters/notesMaster1.xml"/><Relationship Id="R000af70d5b004bb0" Type="http://schemas.openxmlformats.org/officeDocument/2006/relationships/slide" Target="/ppt/slides/slide5.xml"/><Relationship Id="rId3" Type="http://schemas.openxmlformats.org/officeDocument/2006/relationships/customXml" Target="../customXml/item3.xml"/><Relationship Id="R33545613472a4f80" Type="http://schemas.openxmlformats.org/officeDocument/2006/relationships/slide" Target="/ppt/slides/slide2.xml"/><Relationship Id="R9355900bae574f2f" Type="http://schemas.openxmlformats.org/officeDocument/2006/relationships/slideMaster" Target="/ppt/slideMasters/slideMaster1.xml"/><Relationship Id="R6ce47d9a6664488c" Type="http://schemas.openxmlformats.org/officeDocument/2006/relationships/presProps" Target="/ppt/presProps.xml"/><Relationship Id="Rffbed78f27e54236" Type="http://schemas.openxmlformats.org/officeDocument/2006/relationships/slide" Target="/ppt/slides/slide11.xml"/><Relationship Id="rId2" Type="http://schemas.openxmlformats.org/officeDocument/2006/relationships/customXml" Target="../customXml/item2.xml"/><Relationship Id="Rdc8c918098f34585" Type="http://schemas.openxmlformats.org/officeDocument/2006/relationships/tableStyles" Target="/ppt/tableStyles.xml"/><Relationship Id="Rafea9a265c5541da" Type="http://schemas.openxmlformats.org/officeDocument/2006/relationships/slide" Target="/ppt/slides/slide1.xml"/><Relationship Id="R2dd6a59a356d4ba7" Type="http://schemas.openxmlformats.org/officeDocument/2006/relationships/slide" Target="/ppt/slides/slide6.xml"/><Relationship Id="rId1" Type="http://schemas.openxmlformats.org/officeDocument/2006/relationships/customXml" Target="../customXml/item1.xml"/><Relationship Id="Rb8966484b59a4c60" Type="http://schemas.openxmlformats.org/officeDocument/2006/relationships/slide" Target="/ppt/slides/slide8.xml"/><Relationship Id="R9d83680babcd4ca8" Type="http://schemas.openxmlformats.org/officeDocument/2006/relationships/slide" Target="/ppt/slides/slide9.xml"/><Relationship Id="R809494403fa948e8" Type="http://schemas.openxmlformats.org/officeDocument/2006/relationships/slide" Target="/ppt/slides/slide10.xml"/><Relationship Id="Rb9c7d2708a254d8a" Type="http://schemas.openxmlformats.org/officeDocument/2006/relationships/slide" Target="/ppt/slides/slide13.xml"/><Relationship Id="R2cbd18d14a1543d4" Type="http://schemas.openxmlformats.org/officeDocument/2006/relationships/slide" Target="/ppt/slides/slide17.xml"/><Relationship Id="R53855c3873e34ca2" Type="http://schemas.openxmlformats.org/officeDocument/2006/relationships/slide" Target="/ppt/slides/slide3.xml"/><Relationship Id="R12940a8c5ad64c97" Type="http://schemas.openxmlformats.org/officeDocument/2006/relationships/slide" Target="/ppt/slides/slide4.xml"/><Relationship Id="Rae0b7097257d47db" Type="http://schemas.openxmlformats.org/officeDocument/2006/relationships/slide" Target="/ppt/slides/slide7.xml"/><Relationship Id="R7abb21fbf2f347b7" Type="http://schemas.openxmlformats.org/officeDocument/2006/relationships/theme" Target="/ppt/theme/theme1.xml"/><Relationship Id="R3a04ea49c91b4777" Type="http://schemas.openxmlformats.org/officeDocument/2006/relationships/slide" Target="/ppt/slides/slide12.xml"/><Relationship Id="Rbf79bcfdbf7147f4" Type="http://schemas.openxmlformats.org/officeDocument/2006/relationships/slide" Target="/ppt/slides/slide15.xml"/><Relationship Id="R74343c71eba14f78" Type="http://schemas.openxmlformats.org/officeDocument/2006/relationships/slide" Target="/ppt/slides/slide16.xml"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eaeb21965c141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5996642e91d4d6d" /><Relationship Type="http://schemas.openxmlformats.org/officeDocument/2006/relationships/notesMaster" Target="/ppt/notesMasters/notesMaster1.xml" Id="R51f3d7c9dbd74f3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b743f136b57434c" /><Relationship Type="http://schemas.openxmlformats.org/officeDocument/2006/relationships/notesMaster" Target="/ppt/notesMasters/notesMaster1.xml" Id="R31a99e0ed96d492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5cabd7ceb0b4c63" /><Relationship Type="http://schemas.openxmlformats.org/officeDocument/2006/relationships/notesMaster" Target="/ppt/notesMasters/notesMaster1.xml" Id="Rdb86d045931d4a5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90033ad9a8944ac" /><Relationship Type="http://schemas.openxmlformats.org/officeDocument/2006/relationships/notesMaster" Target="/ppt/notesMasters/notesMaster1.xml" Id="R94ba72125ecc4ee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f643e1d28a74ceb" /><Relationship Type="http://schemas.openxmlformats.org/officeDocument/2006/relationships/notesMaster" Target="/ppt/notesMasters/notesMaster1.xml" Id="R85e83295024a446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dcfa5fb34ee4353" /><Relationship Type="http://schemas.openxmlformats.org/officeDocument/2006/relationships/notesMaster" Target="/ppt/notesMasters/notesMaster1.xml" Id="Rfd62a1e9b9e94d7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222f43d6cbe41f7" /><Relationship Type="http://schemas.openxmlformats.org/officeDocument/2006/relationships/notesMaster" Target="/ppt/notesMasters/notesMaster1.xml" Id="R74db9282e5e2424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22bd6c29340477b" /><Relationship Type="http://schemas.openxmlformats.org/officeDocument/2006/relationships/notesMaster" Target="/ppt/notesMasters/notesMaster1.xml" Id="Rbe1d10626c8f45f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a2838a89a0f4018" /><Relationship Type="http://schemas.openxmlformats.org/officeDocument/2006/relationships/notesMaster" Target="/ppt/notesMasters/notesMaster1.xml" Id="Rea35e60e0e2e409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ff340dbb8be497b" /><Relationship Type="http://schemas.openxmlformats.org/officeDocument/2006/relationships/notesMaster" Target="/ppt/notesMasters/notesMaster1.xml" Id="R7f31b2d9bc48481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7c525f71ee346f0" /><Relationship Type="http://schemas.openxmlformats.org/officeDocument/2006/relationships/notesMaster" Target="/ppt/notesMasters/notesMaster1.xml" Id="Raa1696159e4c4ea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316a9c5914642aa" /><Relationship Type="http://schemas.openxmlformats.org/officeDocument/2006/relationships/notesMaster" Target="/ppt/notesMasters/notesMaster1.xml" Id="R5540d789c7794ee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2e27e8e499349ff" /><Relationship Type="http://schemas.openxmlformats.org/officeDocument/2006/relationships/notesMaster" Target="/ppt/notesMasters/notesMaster1.xml" Id="R3fea41bc79894b6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26ec80e417a464b" /><Relationship Type="http://schemas.openxmlformats.org/officeDocument/2006/relationships/notesMaster" Target="/ppt/notesMasters/notesMaster1.xml" Id="Reb5ea50cc9f64e2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dee3c4e671e4549" /><Relationship Type="http://schemas.openxmlformats.org/officeDocument/2006/relationships/notesMaster" Target="/ppt/notesMasters/notesMaster1.xml" Id="R2fe06be5bb924cf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51c85049f26414e" /><Relationship Type="http://schemas.openxmlformats.org/officeDocument/2006/relationships/notesMaster" Target="/ppt/notesMasters/notesMaster1.xml" Id="Re2f2afc871b0435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33ace8761f64e8c" /><Relationship Type="http://schemas.openxmlformats.org/officeDocument/2006/relationships/notesMaster" Target="/ppt/notesMasters/notesMaster1.xml" Id="Rc6d471fd2f464f4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Cover image: AI-generated concept image created for this presentation, September 2026.</a:t>
            </a:r>
          </a:p>
          <a:p xmlns:a="http://schemas.openxmlformats.org/drawingml/2006/main">
            <a:r>
              <a:t>Virtex DE brand artwork supplied by the founder. Legal name and trademark clearance remain pending.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competitive positioning by management. Categories are generalized and do not rank named competitors.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management forecast, not historical results.</a:t>
            </a:r>
          </a:p>
          <a:p xmlns:a="http://schemas.openxmlformats.org/drawingml/2006/main">
            <a:r>
              <a:t>Year 1 revenue: project services $0.80M, managed services $0.36M, platform $0.09M. Total $1.25M.</a:t>
            </a:r>
          </a:p>
          <a:p xmlns:a="http://schemas.openxmlformats.org/drawingml/2006/main">
            <a:r>
              <a:t>Year 2 revenue: project services $1.575M, managed services $1.20M, platform $0.60M. Total $3.375M.</a:t>
            </a:r>
          </a:p>
          <a:p xmlns:a="http://schemas.openxmlformats.org/drawingml/2006/main">
            <a:r>
              <a:t>Year 3 revenue: project services $2.50M, managed services $2.70M, platform $1.80M. Total $7.00M.</a:t>
            </a:r>
          </a:p>
          <a:p xmlns:a="http://schemas.openxmlformats.org/drawingml/2006/main">
            <a:r>
              <a:t>Gross margin assumptions by stream: Year 1 45% / 55% / 75%; Year 2 47% / 58% / 78%; Year 3 50% / 62% / 80%.</a:t>
            </a:r>
          </a:p>
          <a:p xmlns:a="http://schemas.openxmlformats.org/drawingml/2006/main">
            <a:r>
              <a:t>Operating expense assumptions: Year 1 $1.30M, Year 2 $2.00M, Year 3 $3.20M. Implied EBITDA: -$0.675M, -$0.096M, $1.164M.</a:t>
            </a:r>
          </a:p>
          <a:p xmlns:a="http://schemas.openxmlformats.org/drawingml/2006/main">
            <a:r>
              <a:t>Numbers require validation against signed backlog, staffing plan, founder compensation, insurance, tax and product-development scope.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Proposed terms for discussion only. Securities counsel must prepare and review financing documents.</a:t>
            </a:r>
          </a:p>
          <a:p xmlns:a="http://schemas.openxmlformats.org/drawingml/2006/main">
            <a:r>
              <a:t>YC Safe Financing Documents. https://www.ycombinator.com/documents</a:t>
            </a:r>
          </a:p>
          <a:p xmlns:a="http://schemas.openxmlformats.org/drawingml/2006/main">
            <a:r>
              <a:t>At a $7.5M post-money cap, $1.25M represents approximately 16.7% on the post-money SAFE capitalization basis, excluding later option-pool changes and priced-round dilution.</a:t>
            </a:r>
          </a:p>
          <a:p xmlns:a="http://schemas.openxmlformats.org/drawingml/2006/main">
            <a:r>
              <a:t>Use of funds: delivery team $500k; product and data $300k; sales and partnerships $200k; cloud and security $150k; legal, insurance and administration $100k.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management milestones. Revenue and customer targets remain assumptions until validated by LOIs and signed contracts.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Recommended structure for discussion, not legal or tax advice.</a:t>
            </a:r>
          </a:p>
          <a:p xmlns:a="http://schemas.openxmlformats.org/drawingml/2006/main">
            <a:r>
              <a:t>Delaware Division of Corporations advises consulting an attorney or CPA when choosing an entity. https://corp.delaware.gov/howtoform/</a:t>
            </a:r>
          </a:p>
          <a:p xmlns:a="http://schemas.openxmlformats.org/drawingml/2006/main">
            <a:r>
              <a:t>A Delaware company operating in Nevada may need foreign qualification and a Nevada business license. https://www.nvsos.gov/businesses/start-a-business/corporation</a:t>
            </a:r>
          </a:p>
          <a:p xmlns:a="http://schemas.openxmlformats.org/drawingml/2006/main">
            <a:r>
              <a:t>The founder percentage shown is before SAFE conversion. If a full $1.25M SAFE converts at a $7.5M post-money cap, the SAFE position is approximately 16.7% before later dilution.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Risk assessment by management. Counsel, insurance broker and CPA review are required.</a:t>
            </a:r>
          </a:p>
          <a:p xmlns:a="http://schemas.openxmlformats.org/drawingml/2006/main">
            <a:r>
              <a:t>The founder supplied the Virtex brand family. The final legal name still requires formal U.S. and relevant international trademark searches.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organizations are examples of fit, not indications of interest.</a:t>
            </a:r>
          </a:p>
          <a:p xmlns:a="http://schemas.openxmlformats.org/drawingml/2006/main">
            <a:r>
              <a:t>Brick &amp; Mortar Ventures mission. https://brickmortar.vc/</a:t>
            </a:r>
          </a:p>
          <a:p xmlns:a="http://schemas.openxmlformats.org/drawingml/2006/main">
            <a:r>
              <a:t>Ironspring Ventures focus. https://ironspring.com/</a:t>
            </a:r>
          </a:p>
          <a:p xmlns:a="http://schemas.openxmlformats.org/drawingml/2006/main">
            <a:r>
              <a:t>Building Ventures investment thesis. https://buildingventures.com/building-ventures-investment-thesis/constructing-a-better-built-world/</a:t>
            </a:r>
          </a:p>
          <a:p xmlns:a="http://schemas.openxmlformats.org/drawingml/2006/main">
            <a:r>
              <a:t>Suffolk Technologies BOOST accelerator. https://suffolktech.com/boost/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Closing position for investor discussions. Replace placeholder contact details and add a data-room link before external circulation.</a:t>
            </a:r>
          </a:p>
          <a:p xmlns:a="http://schemas.openxmlformats.org/drawingml/2006/main">
            <a:r>
              <a:t>Cover image: AI-generated concept image created for this presentation, September 2026.</a:t>
            </a:r>
          </a:p>
          <a:p xmlns:a="http://schemas.openxmlformats.org/drawingml/2006/main">
            <a:r>
              <a:t>Virtex DE brand artwork supplied by the founder on September 11,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Management thesis. No external factual claims on this slide.</a:t>
            </a:r>
          </a:p>
          <a:p xmlns:a="http://schemas.openxmlformats.org/drawingml/2006/main">
            <a:r>
              <a:t>The model deliberately treats services as the market-entry engine and recurring product revenue as the margin-expansion engine.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Problem framing is based on the founder's construction operations experience and the supplied Digital Engineering SOP, strategy, checklist and SOW materials.</a:t>
            </a:r>
          </a:p>
          <a:p xmlns:a="http://schemas.openxmlformats.org/drawingml/2006/main">
            <a:r>
              <a:t>Source files reviewed: Digital Delivery SOP (rev. 9/1/24), Digital Engineering Strategy Form, Digital Engineering Kickoff Checklist, Plan + Control Checklist, vendor SOW templates.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U.S. Census Bureau, Monthly Construction Spending, July 2026. https://www.census.gov/construction/c30/current/index.html</a:t>
            </a:r>
          </a:p>
          <a:p xmlns:a="http://schemas.openxmlformats.org/drawingml/2006/main">
            <a:r>
              <a:t>Autodesk 2025 State of Design &amp; Make: Spotlight on Construction. https://construction.autodesk.com/go/design-and-make-construction-spotlight-report/</a:t>
            </a:r>
          </a:p>
          <a:p xmlns:a="http://schemas.openxmlformats.org/drawingml/2006/main">
            <a:r>
              <a:t>Autodesk reports 32% of construction leaders are approaching or have achieved AI goals. The report page states trust in AI softened from 80% to 68% as firms encountered implementation challenges.</a:t>
            </a:r>
          </a:p>
          <a:p xmlns:a="http://schemas.openxmlformats.org/drawingml/2006/main">
            <a:r>
              <a:t>Procore FY2025 results. https://www.procore.com/press/procore-announces-fourth-quarter-and-full-year-2025-financial-results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Management strategy. Revenue forms and pricing are proposed and remain subject to customer discovery.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Offer structure synthesized from the supplied Digital Engineering Department Overview, Visualization Services Menu, Digital Delivery SOP, Preconstruction SOP and founder-defined AtlasOI strategy.</a:t>
            </a:r>
          </a:p>
          <a:p xmlns:a="http://schemas.openxmlformats.org/drawingml/2006/main">
            <a:r>
              <a:t>Virtex must create original templates and software. The supplied Suffolk materials should not be copied into commercial deliverables without written permission.</a:t>
            </a:r>
          </a:p>
          <a:p xmlns:a="http://schemas.openxmlformats.org/drawingml/2006/main">
            <a:r>
              <a:t>Virtex brand artwork supplied by the founder on September 11,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basis: supplied Phase Plan Template, Plan + Control Checklist, Digital Engineering Kickoff Checklist, Digital Engineering Strategy Form, Digital Delivery SOP, Change Management SOP, peer review and project risk templates.</a:t>
            </a:r>
          </a:p>
          <a:p xmlns:a="http://schemas.openxmlformats.org/drawingml/2006/main">
            <a:r>
              <a:t>The slide describes founder experience and a proposed original Virtex system. It does not claim ownership of the supplied Suffolk files.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Founder background and operating metrics are based on prior user-provided information and require documentary support before external distribution.</a:t>
            </a:r>
          </a:p>
          <a:p xmlns:a="http://schemas.openxmlformats.org/drawingml/2006/main">
            <a:r>
              <a:t>The approximately $75M figure refers to work awarded at Harris after the founder joined. It is not revenue earned by Virtex and should not be presented as sole-cause attribution.</a:t>
            </a:r>
          </a:p>
          <a:p xmlns:a="http://schemas.openxmlformats.org/drawingml/2006/main">
            <a:r>
              <a:t>The internal platform experience is not represented as transferable Virtex IP.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Management plan. Named accounts should be added only after permission or a signed LOI.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4c9d70bfe468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f9b8a64f2bf4d29" /><Relationship Type="http://schemas.openxmlformats.org/officeDocument/2006/relationships/slideLayout" Target="/ppt/slideLayouts/slideLayout1.xml" Id="R71daf332a3d549e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af332a3d549e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50a9d86a34440" /><Relationship Type="http://schemas.openxmlformats.org/officeDocument/2006/relationships/image" Target="/ppt/media/image.png" Id="R6020809107834d67" /><Relationship Type="http://schemas.openxmlformats.org/officeDocument/2006/relationships/image" Target="/ppt/media/image2.png" Id="R8291f1c6404d4cfc" /><Relationship Type="http://schemas.openxmlformats.org/officeDocument/2006/relationships/notesSlide" Target="/ppt/notesSlides/notesSlide1.xml" Id="Rba17bbe2852b487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67935e49e4e73" /><Relationship Type="http://schemas.openxmlformats.org/officeDocument/2006/relationships/notesSlide" Target="/ppt/notesSlides/notesSlide10.xml" Id="R4b5599c5e8fe4aa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0b6fb8eda4a46" /><Relationship Type="http://schemas.openxmlformats.org/officeDocument/2006/relationships/chart" Target="/ppt/slides/charts/chart1.xml" Id="Rbb70b659d62e481a" /><Relationship Type="http://schemas.openxmlformats.org/officeDocument/2006/relationships/notesSlide" Target="/ppt/notesSlides/notesSlide11.xml" Id="Rdba26d39b6484b0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af4eac6a40b1" /><Relationship Type="http://schemas.openxmlformats.org/officeDocument/2006/relationships/chart" Target="/ppt/slides/charts/chart2.xml" Id="R00b9c66f48aa4b59" /><Relationship Type="http://schemas.openxmlformats.org/officeDocument/2006/relationships/notesSlide" Target="/ppt/notesSlides/notesSlide12.xml" Id="R72a7bc4b392546b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302b188184b85" /><Relationship Type="http://schemas.openxmlformats.org/officeDocument/2006/relationships/notesSlide" Target="/ppt/notesSlides/notesSlide13.xml" Id="Ra31490e6b66f455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3876aea2f49ba" /><Relationship Type="http://schemas.openxmlformats.org/officeDocument/2006/relationships/notesSlide" Target="/ppt/notesSlides/notesSlide14.xml" Id="R1f0eb31ee0d94b2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b4ed3e73d4997" /><Relationship Type="http://schemas.openxmlformats.org/officeDocument/2006/relationships/notesSlide" Target="/ppt/notesSlides/notesSlide15.xml" Id="R8bf0e90be1bf434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188c6a80e42e7" /><Relationship Type="http://schemas.openxmlformats.org/officeDocument/2006/relationships/notesSlide" Target="/ppt/notesSlides/notesSlide16.xml" Id="R2d189519ccae4f4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a79afa0df493c" /><Relationship Type="http://schemas.openxmlformats.org/officeDocument/2006/relationships/image" Target="/ppt/media/image9.png" Id="Rc6229ba891d64867" /><Relationship Type="http://schemas.openxmlformats.org/officeDocument/2006/relationships/image" Target="/ppt/media/image10.png" Id="Rc91217cf193e43fe" /><Relationship Type="http://schemas.openxmlformats.org/officeDocument/2006/relationships/notesSlide" Target="/ppt/notesSlides/notesSlide17.xml" Id="R0a6a441235b9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c219287a4f3c" /><Relationship Type="http://schemas.openxmlformats.org/officeDocument/2006/relationships/notesSlide" Target="/ppt/notesSlides/notesSlide2.xml" Id="R0e00a5d0d740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fef5a33fa42dc" /><Relationship Type="http://schemas.openxmlformats.org/officeDocument/2006/relationships/notesSlide" Target="/ppt/notesSlides/notesSlide3.xml" Id="R8f8df721d19e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e3b0edbf4e07" /><Relationship Type="http://schemas.openxmlformats.org/officeDocument/2006/relationships/notesSlide" Target="/ppt/notesSlides/notesSlide4.xml" Id="R3775ce0a6fe7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ae636b46c4c40" /><Relationship Type="http://schemas.openxmlformats.org/officeDocument/2006/relationships/notesSlide" Target="/ppt/notesSlides/notesSlide5.xml" Id="R70fe444b0c3c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55557de54d59" /><Relationship Type="http://schemas.openxmlformats.org/officeDocument/2006/relationships/image" Target="/ppt/media/image3.png" Id="R245b3811bf38401d" /><Relationship Type="http://schemas.openxmlformats.org/officeDocument/2006/relationships/image" Target="/ppt/media/image4.png" Id="R92827b7e3e544176" /><Relationship Type="http://schemas.openxmlformats.org/officeDocument/2006/relationships/image" Target="/ppt/media/image5.png" Id="R015292033d644c0c" /><Relationship Type="http://schemas.openxmlformats.org/officeDocument/2006/relationships/image" Target="/ppt/media/image6.png" Id="R0922d3b6b1224950" /><Relationship Type="http://schemas.openxmlformats.org/officeDocument/2006/relationships/image" Target="/ppt/media/image7.png" Id="R2801e7473d714c1d" /><Relationship Type="http://schemas.openxmlformats.org/officeDocument/2006/relationships/image" Target="/ppt/media/image8.png" Id="R93d2a77953f74ba0" /><Relationship Type="http://schemas.openxmlformats.org/officeDocument/2006/relationships/notesSlide" Target="/ppt/notesSlides/notesSlide6.xml" Id="Rc58643fc0af1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96ff4b41c419d" /><Relationship Type="http://schemas.openxmlformats.org/officeDocument/2006/relationships/notesSlide" Target="/ppt/notesSlides/notesSlide7.xml" Id="Re9818246864e436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4b2a631104106" /><Relationship Type="http://schemas.openxmlformats.org/officeDocument/2006/relationships/notesSlide" Target="/ppt/notesSlides/notesSlide8.xml" Id="R01fa7bab9e7147e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a5541053b4694" /><Relationship Type="http://schemas.openxmlformats.org/officeDocument/2006/relationships/notesSlide" Target="/ppt/notesSlides/notesSlide9.xml" Id="R9d5fa3a2a00847d4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stacked"/>
        <c:varyColors val="0"/>
        <c:ser>
          <c:idx val="0"/>
          <c:order val="0"/>
          <c:tx>
            <c:v>Project services</c:v>
          </c:tx>
          <c:spPr>
            <a:solidFill xmlns:a="http://schemas.openxmlformats.org/drawingml/2006/main">
              <a:srgbClr val="2ED3FF"/>
            </a:solidFill>
          </c:spPr>
          <c:cat>
            <c:strLit>
              <c:ptCount val="3"/>
              <c:pt idx="0">
                <c:v>Year 1</c:v>
              </c:pt>
              <c:pt idx="1">
                <c:v>Year 2</c:v>
              </c:pt>
              <c:pt idx="2">
                <c:v>Year 3</c:v>
              </c:pt>
            </c:strLit>
          </c:cat>
          <c:val>
            <c:numLit>
              <c:formatCode>$0.0M</c:formatCode>
              <c:ptCount val="3"/>
              <c:pt idx="0">
                <c:v>0.8</c:v>
              </c:pt>
              <c:pt idx="1">
                <c:v>1.575</c:v>
              </c:pt>
              <c:pt idx="2">
                <c:v>2.5</c:v>
              </c:pt>
            </c:numLit>
          </c:val>
        </c:ser>
        <c:ser>
          <c:idx val="1"/>
          <c:order val="1"/>
          <c:tx>
            <c:v>Managed services</c:v>
          </c:tx>
          <c:spPr>
            <a:solidFill xmlns:a="http://schemas.openxmlformats.org/drawingml/2006/main">
              <a:srgbClr val="3187FF"/>
            </a:solidFill>
          </c:spPr>
          <c:cat>
            <c:strLit>
              <c:ptCount val="3"/>
              <c:pt idx="0">
                <c:v>Year 1</c:v>
              </c:pt>
              <c:pt idx="1">
                <c:v>Year 2</c:v>
              </c:pt>
              <c:pt idx="2">
                <c:v>Year 3</c:v>
              </c:pt>
            </c:strLit>
          </c:cat>
          <c:val>
            <c:numLit>
              <c:formatCode>$0.0M</c:formatCode>
              <c:ptCount val="3"/>
              <c:pt idx="0">
                <c:v>0.36</c:v>
              </c:pt>
              <c:pt idx="1">
                <c:v>1.2</c:v>
              </c:pt>
              <c:pt idx="2">
                <c:v>2.7</c:v>
              </c:pt>
            </c:numLit>
          </c:val>
        </c:ser>
        <c:ser>
          <c:idx val="2"/>
          <c:order val="2"/>
          <c:tx>
            <c:v>Platform</c:v>
          </c:tx>
          <c:spPr>
            <a:solidFill xmlns:a="http://schemas.openxmlformats.org/drawingml/2006/main">
              <a:srgbClr val="FFB14E"/>
            </a:solidFill>
          </c:spPr>
          <c:cat>
            <c:strLit>
              <c:ptCount val="3"/>
              <c:pt idx="0">
                <c:v>Year 1</c:v>
              </c:pt>
              <c:pt idx="1">
                <c:v>Year 2</c:v>
              </c:pt>
              <c:pt idx="2">
                <c:v>Year 3</c:v>
              </c:pt>
            </c:strLit>
          </c:cat>
          <c:val>
            <c:numLit>
              <c:formatCode>$0.0M</c:formatCode>
              <c:ptCount val="3"/>
              <c:pt idx="0">
                <c:v>0.09</c:v>
              </c:pt>
              <c:pt idx="1">
                <c:v>0.6</c:v>
              </c:pt>
              <c:pt idx="2">
                <c:v>1.8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Nimbus Sans"/>
                  <a:ea typeface="Nimbus Sans"/>
                  <a:cs typeface="Nimbus Sans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45"/>
        <c:overlap val="10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253448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</a:p>
        </c:txPr>
        <c:crossAx val="48672768"/>
      </c:catAx>
      <c:valAx>
        <c:axId val="48672768"/>
        <c:scaling>
          <c:orientation val="minMax"/>
          <c:max val="8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253448"/>
              </a:solidFill>
              <a:prstDash val="solid"/>
            </a:ln>
          </c:spPr>
        </c:majorGridlines>
        <c:numFmt formatCode="$0.0M"/>
        <c:majorTickMark val="none"/>
        <c:minorTickMark val="none"/>
        <c:spPr>
          <a:ln xmlns:a="http://schemas.openxmlformats.org/drawingml/2006/main" w="0">
            <a:noFill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</a:p>
        </c:txPr>
        <c:crossAx val="48650112"/>
        <c:crossBetween val="between"/>
        <c:majorUnit val="2"/>
      </c:valAx>
      <c:spPr>
        <a:solidFill xmlns:a="http://schemas.openxmlformats.org/drawingml/2006/main">
          <a:srgbClr val="07111F"/>
        </a:solidFill>
        <a:ln xmlns:a="http://schemas.openxmlformats.org/drawingml/2006/main" w="0">
          <a:noFill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050">
              <a:solidFill>
                <a:srgbClr val="F5F7FA"/>
              </a:solidFill>
              <a:latin typeface="Nimbus Sans"/>
              <a:ea typeface="Nimbus Sans"/>
              <a:cs typeface="Nimbus Sans"/>
            </a:defRPr>
          </a:pPr>
        </a:p>
      </c:txPr>
    </c:legend>
    <c:plotVisOnly val="1"/>
  </c:chart>
  <c:spPr>
    <a:solidFill xmlns:a="http://schemas.openxmlformats.org/drawingml/2006/main">
      <a:srgbClr val="07111F"/>
    </a:solidFill>
    <a:ln xmlns:a="http://schemas.openxmlformats.org/drawingml/2006/main" w="0">
      <a:noFill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Use of funds</c:v>
          </c:tx>
          <c:spPr>
            <a:solidFill xmlns:a="http://schemas.openxmlformats.org/drawingml/2006/main">
              <a:srgbClr val="2ED3FF"/>
            </a:solidFill>
          </c:spPr>
          <c:cat>
            <c:strLit>
              <c:ptCount val="5"/>
              <c:pt idx="0">
                <c:v>Delivery team</c:v>
              </c:pt>
              <c:pt idx="1">
                <c:v>Product and data</c:v>
              </c:pt>
              <c:pt idx="2">
                <c:v>Sales and partnerships</c:v>
              </c:pt>
              <c:pt idx="3">
                <c:v>Cloud and security</c:v>
              </c:pt>
              <c:pt idx="4">
                <c:v>Legal and insurance</c:v>
              </c:pt>
            </c:strLit>
          </c:cat>
          <c:val>
            <c:numLit>
              <c:formatCode>General</c:formatCode>
              <c:ptCount val="5"/>
              <c:pt idx="0">
                <c:v>40</c:v>
              </c:pt>
              <c:pt idx="1">
                <c:v>24</c:v>
              </c:pt>
              <c:pt idx="2">
                <c:v>16</c:v>
              </c:pt>
              <c:pt idx="3">
                <c:v>12</c:v>
              </c:pt>
              <c:pt idx="4">
                <c:v>8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050" b="1">
                  <a:solidFill>
                    <a:srgbClr val="F5F7FA"/>
                  </a:solidFill>
                  <a:latin typeface="Nimbus Sans"/>
                  <a:ea typeface="Nimbus Sans"/>
                  <a:cs typeface="Nimbus Sans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253448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0">
            <a:noFill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0">
            <a:noFill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07111F"/>
        </a:solidFill>
        <a:ln xmlns:a="http://schemas.openxmlformats.org/drawingml/2006/main" w="0">
          <a:noFill/>
        </a:ln>
      </c:spPr>
    </c:plotArea>
    <c:plotVisOnly val="1"/>
  </c:chart>
  <c:spPr>
    <a:solidFill xmlns:a="http://schemas.openxmlformats.org/drawingml/2006/main">
      <a:srgbClr val="07111F"/>
    </a:solidFill>
    <a:ln xmlns:a="http://schemas.openxmlformats.org/drawingml/2006/main" w="0">
      <a:noFill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20809107834d6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B44B39-4B58-4505-8068-4E07520AA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11F"/>
          </a:solidFill>
          <a:ln xmlns:a="http://schemas.openxmlformats.org/drawingml/2006/main" w="0">
            <a:noFill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91f1c6404d4cfc"/>
          <a:srcRect xmlns:a="http://schemas.openxmlformats.org/drawingml/2006/main" l="100" t="0" r="1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300" y="323850"/>
            <a:ext cx="4667250" cy="20764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B0CFBE-9423-4828-BCE8-AE3F86C30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860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INVESTOR PRESENTATION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816E79-D211-4E64-92FD-FFEA5243E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43250"/>
            <a:ext cx="4953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3579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4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Construction intelligence built from real operations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61847F-B797-4FB7-A6B6-FFB56B0BA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053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Working draft  |  September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06D9B3-A59F-41C9-8889-949D0F31E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4572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CE5EF"/>
                </a:solidFill>
                <a:latin typeface="Nimbus Sans"/>
                <a:ea typeface="Nimbus Sans"/>
                <a:cs typeface="Nimbus Sans"/>
              </a:defRPr>
            </a:pPr>
            <a:r>
              <a:rPr sz="1650" b="0">
                <a:solidFill>
                  <a:srgbClr val="DCE5EF"/>
                </a:solidFill>
                <a:latin typeface="Nimbus Sans"/>
                <a:ea typeface="Nimbus Sans"/>
                <a:cs typeface="Nimbus Sans"/>
              </a:rPr>
              <a:t>Digital engineering, field intelligence and operational software under one brand.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1AA1B2-1A73-4138-BD68-EF3407D4E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8E0EA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D8E0EA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812AA5-6AF8-4CA0-AE1B-5BEC3BDB3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8E0EA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D8E0EA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299859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38A447-C2E2-4AC0-96E1-134CBC4A9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WHERE VIRTEX FITS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A3DB3B-76E4-4632-9082-591088D41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Competitive position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678707-9819-4507-9EBF-8C0D4FD0C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39D242-5E68-4BCD-A9C8-6E2A2A1AA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925306-60F0-4B86-AAFA-15043835A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17ED63-A9B3-49C1-B15C-D85A554D2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8140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Execution depth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F297F7-3458-4BB4-B190-A317AA73A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905000"/>
            <a:ext cx="0" cy="3714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5344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2D47A4-6586-412B-B9E0-A756386F2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619750"/>
            <a:ext cx="895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5344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FCC098-4E07-4A1B-B6FB-CB19D4780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505450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Low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EB4B26-F02C-4EE0-BF19-038FBF9FE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857375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23DCF5-0449-46D0-BECF-3034E4632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7816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Recurring platform value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223CAD-5AC2-4F44-A048-CEE5E2B43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5781675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Low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006FAC-302A-4E2A-963B-E89A00BA6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5781675"/>
            <a:ext cx="361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97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High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C3AD5E-1B8F-4998-AE49-F30368DB8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067175"/>
            <a:ext cx="12382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243A"/>
          </a:solidFill>
          <a:ln xmlns:a="http://schemas.openxmlformats.org/drawingml/2006/main" w="9525">
            <a:solidFill>
              <a:srgbClr val="526379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2DC7F0-9846-4B23-BE4B-5A0063DF2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191000"/>
            <a:ext cx="1085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Staffing</a:t>
            </a:r>
          </a:p>
          <a:p xmlns:a="http://schemas.openxmlformats.org/drawingml/2006/main">
            <a:pPr algn="ctr">
              <a:def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vendors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B63A16-8474-4B0C-8E8B-5F244CFE3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733675"/>
            <a:ext cx="14287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243A"/>
          </a:solidFill>
          <a:ln xmlns:a="http://schemas.openxmlformats.org/drawingml/2006/main" w="9525">
            <a:solidFill>
              <a:srgbClr val="2ED3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9FF852-A060-44C4-AF21-94D6E3813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876550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VDC</a:t>
            </a:r>
          </a:p>
          <a:p xmlns:a="http://schemas.openxmlformats.org/drawingml/2006/main">
            <a:pPr algn="ctr">
              <a:def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consultants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12C1DAD-A839-443A-B597-C8B4D0645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248150"/>
            <a:ext cx="14287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3243A"/>
          </a:solidFill>
          <a:ln xmlns:a="http://schemas.openxmlformats.org/drawingml/2006/main" w="9525">
            <a:solidFill>
              <a:srgbClr val="FFB14E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07EC95-C0E6-4A16-9C0C-F347A8C74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4391025"/>
            <a:ext cx="123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Construction</a:t>
            </a:r>
          </a:p>
          <a:p xmlns:a="http://schemas.openxmlformats.org/drawingml/2006/main">
            <a:pPr algn="ctr">
              <a:def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software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71566E-A904-4C23-836A-D55C5AB5D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95500"/>
            <a:ext cx="169545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83549"/>
          </a:solidFill>
          <a:ln xmlns:a="http://schemas.openxmlformats.org/drawingml/2006/main" w="28575">
            <a:solidFill>
              <a:srgbClr val="5AD19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94A8D8-6B17-4F2C-B9D3-59CF6CC0C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5049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640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VIRTEX DE</a:t>
            </a:r>
          </a:p>
          <a:p xmlns:a="http://schemas.openxmlformats.org/drawingml/2006/main">
            <a:pPr algn="ctr">
              <a:def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operator + platform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68DEEA-D517-46EA-A77A-E3272728F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21945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5AD19A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5AD19A"/>
                </a:solidFill>
                <a:latin typeface="Nimbus Sans"/>
                <a:ea typeface="Nimbus Sans"/>
                <a:cs typeface="Nimbus Sans"/>
              </a:rPr>
              <a:t>Target position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3E4D1A-43A5-4394-A78C-B816154D0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172200"/>
            <a:ext cx="809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7437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Virtex competes first on implementation outcomes. Software margin expands only after the workflow proves repeatable.</a:t>
            </a:r>
          </a:p>
        </p:txBody>
      </p:sp>
    </p:spTree>
    <p:extLst>
      <p:ext uri="{BB962C8B-B14F-4D97-AF65-F5344CB8AC3E}">
        <p14:creationId xmlns:p14="http://schemas.microsoft.com/office/powerpoint/2010/main" val="112783530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B974B2-85F3-4295-8D40-3525360BE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MANAGEMENT FORECAST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153EF6-6EEA-414A-B5CA-7C5CE70E3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Illustrative three-year financial plan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DA03CB-DC1E-4ED4-9277-6E9842BD7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802477-96E3-427E-AA86-FDE793098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212AC6-E2FC-4347-8C1F-8E5EAAED9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11</a:t>
            </a:r>
          </a:p>
        </p:txBody>
      </p:sp>
      <p:graphicFrame>
        <p:nvGraphicFramePr>
          <p:cNvPr id="24" name="Chart"/>
          <p:cNvGraphicFramePr/>
          <p:nvPr/>
        </p:nvGraphicFramePr>
        <p:xfrm>
          <a:off xmlns:a="http://schemas.openxmlformats.org/drawingml/2006/main" x="571500" y="1695450"/>
          <a:ext xmlns:a="http://schemas.openxmlformats.org/drawingml/2006/main" cx="723900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b70b659d62e481a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6D5D62-D681-4C33-9CD8-39CDB5487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914525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6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$1.25M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99D84F-DB84-4356-9F51-91839AE69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400300"/>
            <a:ext cx="2286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Revenue in Year 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6FE230-A9D8-487D-AAF1-72EB20F20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765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50% blended gross margin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DC3334-9CF1-466C-AA22-4A9E1E5B5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057525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6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$3.38M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06785B-FE4E-4967-B2B3-81142A528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43300"/>
            <a:ext cx="2286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Revenue in Year 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D1DC11-314D-40E0-A21F-FDD699CF1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195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56% blended gross margin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7FBD20-536A-4055-ACD0-5F5069B0E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00525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26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$7.00M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0D02F8-4E20-4639-A844-B6E414E30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686300"/>
            <a:ext cx="2286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Revenue in Year 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A673850-0DF8-4FBE-8E3A-F351A1A14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962525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AD19A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5AD19A"/>
                </a:solidFill>
                <a:latin typeface="Nimbus Sans"/>
                <a:ea typeface="Nimbus Sans"/>
                <a:cs typeface="Nimbus Sans"/>
              </a:rPr>
              <a:t>62% blended gross margin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EBD795-5989-4282-98C0-E3AEE9916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4959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Year 3 EBITDA target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579F15-E517-4A23-9414-0209BDD11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77215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5AD19A"/>
                </a:solidFill>
                <a:latin typeface="Nimbus Sans"/>
                <a:ea typeface="Nimbus Sans"/>
                <a:cs typeface="Nimbus Sans"/>
              </a:defRPr>
            </a:pPr>
            <a:r>
              <a:rPr sz="2550" b="1">
                <a:solidFill>
                  <a:srgbClr val="5AD19A"/>
                </a:solidFill>
                <a:latin typeface="Nimbus Sans"/>
                <a:ea typeface="Nimbus Sans"/>
                <a:cs typeface="Nimbus Sans"/>
              </a:rPr>
              <a:t>$1.16M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0E77CE-08BF-4F71-A608-2FA2E5579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15025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728096"/>
                </a:solidFill>
                <a:latin typeface="Nimbus Sans"/>
                <a:ea typeface="Nimbus Sans"/>
                <a:cs typeface="Nimbus Sans"/>
              </a:defRPr>
            </a:pPr>
            <a:r>
              <a:rPr sz="1050" b="0">
                <a:solidFill>
                  <a:srgbClr val="728096"/>
                </a:solidFill>
                <a:latin typeface="Nimbus Sans"/>
                <a:ea typeface="Nimbus Sans"/>
                <a:cs typeface="Nimbus Sans"/>
              </a:rPr>
              <a:t>Forecast assumptions and mix are detailed in the speaker notes.</a:t>
            </a:r>
          </a:p>
        </p:txBody>
      </p:sp>
    </p:spTree>
    <p:extLst>
      <p:ext uri="{BB962C8B-B14F-4D97-AF65-F5344CB8AC3E}">
        <p14:creationId xmlns:p14="http://schemas.microsoft.com/office/powerpoint/2010/main" val="90575649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774B52-7405-4749-8015-7DDAA3AB2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CAPITAL PLAN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9246FF-7BBC-4164-A0BD-141B5BB10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$1.25M seed raise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DC2D42-437B-419D-8485-A11F51B02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E892C5-004B-49FA-B6A7-67534F576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E1EC3F-1FFE-4BDA-8CAD-0DEED902F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12</a:t>
            </a:r>
          </a:p>
        </p:txBody>
      </p:sp>
      <p:graphicFrame>
        <p:nvGraphicFramePr>
          <p:cNvPr id="22" name="Chart"/>
          <p:cNvGraphicFramePr/>
          <p:nvPr/>
        </p:nvGraphicFramePr>
        <p:xfrm>
          <a:off xmlns:a="http://schemas.openxmlformats.org/drawingml/2006/main" x="571500" y="1924050"/>
          <a:ext xmlns:a="http://schemas.openxmlformats.org/drawingml/2006/main" cx="6572250" cy="3524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0b9c66f48aa4b59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3852BE-3A71-4909-8E84-A0759BB33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Allocation (%)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10234A-64FB-43AB-BABE-994B48355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752600"/>
            <a:ext cx="2857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Proposed instrument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48FB10-7392-4D40-8F68-933B55735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076450"/>
            <a:ext cx="314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2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Post-money SAFE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B50660-0948-4018-94B9-E9902E4E4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647950"/>
            <a:ext cx="314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8442CB-C2C4-4FFF-9F4A-9CA4A8D18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91465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2550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$7.5M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80F18F-9EEA-49E5-863D-9D8FDFFA5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37185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Target valuation cap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2FC42B-4E4B-4FE6-BB01-E4A105CA1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857625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5AD19A"/>
                </a:solidFill>
                <a:latin typeface="Nimbus Sans"/>
                <a:ea typeface="Nimbus Sans"/>
                <a:cs typeface="Nimbus Sans"/>
              </a:defRPr>
            </a:pPr>
            <a:r>
              <a:rPr sz="2550" b="1">
                <a:solidFill>
                  <a:srgbClr val="5AD19A"/>
                </a:solidFill>
                <a:latin typeface="Nimbus Sans"/>
                <a:ea typeface="Nimbus Sans"/>
                <a:cs typeface="Nimbus Sans"/>
              </a:rPr>
              <a:t>16.7%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C18DAE-0D37-41AC-8877-ADE58BAA7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314825"/>
            <a:ext cx="3143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2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Approximate SAFE ownership at the cap before later dilution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7AA105-83B5-4881-BC8A-ADCC63E1B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076825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Close structure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28DFAD-CF00-4287-82F3-B87633B06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410200"/>
            <a:ext cx="3143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4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$500k initial close. $750k after two anchor customers or $500k signed backlog.</a:t>
            </a:r>
          </a:p>
        </p:txBody>
      </p:sp>
    </p:spTree>
    <p:extLst>
      <p:ext uri="{BB962C8B-B14F-4D97-AF65-F5344CB8AC3E}">
        <p14:creationId xmlns:p14="http://schemas.microsoft.com/office/powerpoint/2010/main" val="101004635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18A901-09C8-4524-852B-64FE4A003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WHAT THE CAPITAL BUYS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1259A8-C040-486B-9C47-880EF10FC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Eighteen-month milestones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608882-5E2A-44C0-9C34-4F02EFB8F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9C96CC-75BB-4403-99A3-5A831875E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7225AA-CFBD-4AA0-BFE6-360C6BEC3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A7DCD6-A5E0-4532-B4F5-DB6B9DA2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0099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25344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7A7740-4DE0-4505-8D3D-A8DFD0E7F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8194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D3FF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E37AE5-7B66-4598-8262-AAAEAA5A5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24025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0-90 DAYS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634029-EE78-447F-ADEC-D78C68B61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62175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Company ready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C88FAB-4A9E-45A1-B3EC-CC6D9359A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76625"/>
            <a:ext cx="21907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Entity and IP audit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Founder transition agreement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Two anchor LOIs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Three packaged offers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BC4B71-1E89-4052-BC66-8CFC675E3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194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D3FF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D9B16C-8AEF-4958-BC6E-C9BDBBCAB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724025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MONTH 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EDEBC3-BCB2-4949-AF71-922C6E9CB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162175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Market proof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23F757-85E2-42D6-9B42-73903ABC0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76625"/>
            <a:ext cx="21907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$750k signed backlog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Three paying accounts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Virtex delivery system v1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First recurring agreement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1F352F-7470-40B3-97F5-82B43857C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8194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14E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2CFB9F-1747-4850-907D-A505474AA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724025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MONTH 12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5A20B4-735F-4853-8002-002FCA132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162175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Repeatability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856A67-0ECE-4C93-AB4C-EF8DDDD4A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476625"/>
            <a:ext cx="21907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$1.5M annualized contracted revenue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30% recurring mix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Two paid intelligence modules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Documented implementation KPIs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8B77171-74DD-46B4-BFD0-DD85DD18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8194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14E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0C56058-4A52-4DCD-AB0F-6BDF562BE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724025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MONTH 18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3E42E39-C679-48E0-B9F9-1D5D2FE08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162175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Scale readiness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4C0D8E8-BBE0-4115-A9B0-BA426162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476625"/>
            <a:ext cx="21907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$2.5M annualized revenue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40% recurring mix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Five paid platform customers</a:t>
            </a:r>
          </a:p>
          <a:p xmlns:a="http://schemas.openxmlformats.org/drawingml/2006/main">
            <a:pPr algn="ctr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Seed extension or break-even path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52ADBE-AB79-4F37-9C41-BDE1C8EFF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686425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0763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7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Release the second tranche only after commercial proof. This protects both the founder and investors.</a:t>
            </a:r>
          </a:p>
        </p:txBody>
      </p:sp>
    </p:spTree>
    <p:extLst>
      <p:ext uri="{BB962C8B-B14F-4D97-AF65-F5344CB8AC3E}">
        <p14:creationId xmlns:p14="http://schemas.microsoft.com/office/powerpoint/2010/main" val="104484030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2C8926-522D-4BD1-8248-E9B4700CB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RECOMMENDED STRUCTURE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7A25AC-839A-45F9-8C41-AC049028F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Independent company, optional Harris partnership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4948F3-D41C-472F-BCA5-8157B9544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B9955C5-68CB-4B6F-B452-892E316BA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C8400A-93F8-409B-9299-CB51D2FAC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14</a:t>
            </a:r>
          </a:p>
        </p:txBody>
      </p:sp>
      <p:graphicFrame>
        <p:nvGraphicFramePr>
          <p:cNvPr id="13" name=""/>
          <p:cNvGraphicFramePr/>
          <p:nvPr/>
        </p:nvGraphicFramePr>
        <p:xfrm>
          <a:off xmlns:a="http://schemas.openxmlformats.org/drawingml/2006/main" x="590550" y="1676400"/>
          <a:ext xmlns:a="http://schemas.openxmlformats.org/drawingml/2006/main" cx="1099185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809750"/>
                <a:gridCol w="4572000"/>
                <a:gridCol w="4610100"/>
              </a:tblGrid>
              <a:tr h="4381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Issue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Recommended position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Purpose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Entity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Delaware C corporation, qualified in Nevada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Compatible with outside equity and conventional seed documents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Founder control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Founder starts with 85% before financing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Keeps decision authority with the operating founder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Team pool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10% option and advisor pool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Supports key hires without giving passive partners large grants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Harris participation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Up to 5% earned or purchased plus an anchor-client agreement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Creates alignment without allowing indecision to block launch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Governance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Three seats: founder, investor, independent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Avoids a partner deadlock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IP and data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License or clean-room rebuild. Client data stays client-owned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Separates Virtex assets from employer and customer property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</a:tbl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5DC74E-CDD4-440F-9742-9DDFD1F00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57875"/>
            <a:ext cx="1057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6B6B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F6B6B"/>
                </a:solidFill>
                <a:latin typeface="Nimbus Sans"/>
                <a:ea typeface="Nimbus Sans"/>
                <a:cs typeface="Nimbus Sans"/>
              </a:rPr>
              <a:t>Counsel and a CPA should confirm entity, tax, employment, securities and IP treatment before circulation.</a:t>
            </a:r>
          </a:p>
        </p:txBody>
      </p:sp>
    </p:spTree>
    <p:extLst>
      <p:ext uri="{BB962C8B-B14F-4D97-AF65-F5344CB8AC3E}">
        <p14:creationId xmlns:p14="http://schemas.microsoft.com/office/powerpoint/2010/main" val="83345443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4B2E12-6D02-49BD-B730-576876AE9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DILIGENCE READINESS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BE2B07-13E1-48F5-BEF8-248112655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The main risks are identifiable and manageable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9FB7B3-D2F9-4D65-8EC0-0BE02C53D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826817-7315-473A-B1CC-FC164FCAA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B22372-AD65-41DB-9D1E-156F769FB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15</a:t>
            </a:r>
          </a:p>
        </p:txBody>
      </p:sp>
      <p:graphicFrame>
        <p:nvGraphicFramePr>
          <p:cNvPr id="13" name=""/>
          <p:cNvGraphicFramePr/>
          <p:nvPr/>
        </p:nvGraphicFramePr>
        <p:xfrm>
          <a:off xmlns:a="http://schemas.openxmlformats.org/drawingml/2006/main" x="590550" y="1676400"/>
          <a:ext xmlns:a="http://schemas.openxmlformats.org/drawingml/2006/main" cx="1099185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190750"/>
                <a:gridCol w="3714750"/>
                <a:gridCol w="5086350"/>
              </a:tblGrid>
              <a:tr h="4381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Risk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Investor concern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Mitigation before close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Founder employment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Conflicts, time commitment and customer overlap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Written transition trigger, disclosure and non-solicit review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IP ownership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AtlasOI or employer materials may belong to Harris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IP audit, license where appropriate and clean-room Virtex code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Services concentration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Low margin and dependence on the founder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Packaged scope, delivery leads, offshore capacity and recurring managed contracts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Customer concentration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One anchor could control revenue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No customer exceeds 35% of revenue by month 18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Brand clearance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A similarly named UK company appears online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U.S. entity, domain and trademark search before launch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Professional liability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Models and AI outputs influence costly decisions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Human verification, contract limits, PL, cyber and GL coverage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</a:tbl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42215F-962E-43E5-9B81-B621D31E9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67400"/>
            <a:ext cx="1057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AD19A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5AD19A"/>
                </a:solidFill>
                <a:latin typeface="Nimbus Sans"/>
                <a:ea typeface="Nimbus Sans"/>
                <a:cs typeface="Nimbus Sans"/>
              </a:rPr>
              <a:t>Investor credibility improves when these issues appear in the plan before diligence begins.</a:t>
            </a:r>
          </a:p>
        </p:txBody>
      </p:sp>
    </p:spTree>
    <p:extLst>
      <p:ext uri="{BB962C8B-B14F-4D97-AF65-F5344CB8AC3E}">
        <p14:creationId xmlns:p14="http://schemas.microsoft.com/office/powerpoint/2010/main" val="87979173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58874C-76BA-411C-B7A8-5C2204D92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INVESTOR FIT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0501E1-772F-4499-9296-76A4A922C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The first money should come from strategic operators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217A95-F762-4449-A25A-C7A22C62B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C980CF-9CC2-4B88-B726-3C69C026A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1D1405-E25B-4A98-9C6B-E9BA984C8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16</a:t>
            </a:r>
          </a:p>
        </p:txBody>
      </p:sp>
      <p:graphicFrame>
        <p:nvGraphicFramePr>
          <p:cNvPr id="13" name=""/>
          <p:cNvGraphicFramePr/>
          <p:nvPr/>
        </p:nvGraphicFramePr>
        <p:xfrm>
          <a:off xmlns:a="http://schemas.openxmlformats.org/drawingml/2006/main" x="590550" y="1676400"/>
          <a:ext xmlns:a="http://schemas.openxmlformats.org/drawingml/2006/main" cx="1099185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857500"/>
                <a:gridCol w="5810250"/>
                <a:gridCol w="2324100"/>
              </a:tblGrid>
              <a:tr h="4381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Investor type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Why Virtex fits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2ED3FF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Timing</a:t>
                      </a:r>
                    </a:p>
                  </a:txBody>
                  <a:tcPr marL="91440" marR="91440" marT="45720" marB="45720">
                    <a:solidFill>
                      <a:srgbClr val="13243A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Construction executives and owners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Fast diligence, customer access and direct understanding of the pain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Approach now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Regional family offices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Patient capital and strong Southwest real estate networks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Approach after two LOIs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Contech angels and operator syndicates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Relevant introductions and realistic expectations for services-led growth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Approach now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Brick &amp; Mortar Ventures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AEC software and hardware investment focus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Best after paid product proof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Ironspring Ventures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Early-stage construction and industrial technology focus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Best after recurring revenue</a:t>
                      </a:r>
                    </a:p>
                  </a:txBody>
                  <a:tcPr marL="91440" marR="91440" marT="45720" marB="45720">
                    <a:solidFill>
                      <a:srgbClr val="0A1524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F5F7FA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Building Ventures and accelerators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Built-environment network and market validation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CCD4DE"/>
                          </a:solidFill>
                          <a:latin typeface="Nimbus Sans"/>
                          <a:ea typeface="Nimbus Sans"/>
                          <a:cs typeface="Nimbus Sans"/>
                        </a:rPr>
                        <a:t>Use for network and later institutional round</a:t>
                      </a:r>
                    </a:p>
                  </a:txBody>
                  <a:tcPr marL="91440" marR="91440" marT="45720" marB="45720">
                    <a:solidFill>
                      <a:srgbClr val="0D1A2B"/>
                    </a:solidFill>
                  </a:tcPr>
                </a:tc>
              </a:tr>
            </a:tbl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B85BB3-9F73-4DCF-943A-A5642B594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9775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Do not pitch Virtex as a general consulting firm. Lead with the repeatable workflow, proprietary data layer and recurring product path.</a:t>
            </a:r>
          </a:p>
        </p:txBody>
      </p:sp>
    </p:spTree>
    <p:extLst>
      <p:ext uri="{BB962C8B-B14F-4D97-AF65-F5344CB8AC3E}">
        <p14:creationId xmlns:p14="http://schemas.microsoft.com/office/powerpoint/2010/main" val="94225064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229ba891d6486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48E4F7-FAB7-46BB-8424-C7DFADCA7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572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11F"/>
          </a:solidFill>
          <a:ln xmlns:a="http://schemas.openxmlformats.org/drawingml/2006/main" w="0">
            <a:noFill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1217cf193e43fe"/>
          <a:srcRect xmlns:a="http://schemas.openxmlformats.org/drawingml/2006/main" l="75" t="0" r="7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7200" y="247650"/>
            <a:ext cx="4476750" cy="1990725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E98ED4-4E78-44F6-B45E-C13091546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574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THE ASK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39BB77-0D5C-499C-8992-E9F876CC9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52725"/>
            <a:ext cx="4000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3137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51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$1.25M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FE2136-9CA7-4563-89F6-99E8AF75B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800" b="0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Seed capital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74279B-F6E2-4996-85D9-7C74F9821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40005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4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Two anchor partners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FE7515-7248-4622-BF37-D376197BE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05325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CE5E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DCE5EF"/>
                </a:solidFill>
                <a:latin typeface="Nimbus Sans"/>
                <a:ea typeface="Nimbus Sans"/>
                <a:cs typeface="Nimbus Sans"/>
              </a:rPr>
              <a:t>Paid access to real workflows, referenceable outcomes and a path to recurring deployment.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516DB1-DACA-4AEF-94DB-6D81AFCC1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24475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70ED77-E5A5-4673-91B1-7BDBC477A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95925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Founder decision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297B0C-6657-4FE5-A762-073D9FAE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91200"/>
            <a:ext cx="495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Virtex will launch. The remaining decision is who joins the first round and helps shape the company.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480F77-7970-47E6-8B75-A1D5141C3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8E0EA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D8E0EA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B6299B-44C1-4D7D-8728-84CAB2409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8E0EA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D8E0EA"/>
                </a:solidFill>
                <a:latin typeface="Nimbus Sans"/>
                <a:ea typeface="Nimbus Sans"/>
                <a:cs typeface="Nimbus Sans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8781459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CA172E-50F6-41DD-AB56-9BAB0CCD9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THE OPPORTUNITY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E40867-B2AE-49AC-B56C-DD3DBD0A5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Investment thesis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21FDC0-3500-4B48-8265-42F196FDA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FBA7E4-9D5F-4C32-A3AB-E6A0568AA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352689-88EA-4AC4-A1C4-220D3A6FE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57161E-76A1-40C7-A935-8029C3413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66875"/>
            <a:ext cx="10096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3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Construction companies have bought the software. Many still lack the operating system that makes it useful.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E8ED77-EAB2-4E8E-B986-633ACDA43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647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3E2F0E-0D7B-4E48-9D6A-D8C5BA99B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ED3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023BEB-A11F-4326-ACE0-CDE1C277A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9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Operator-led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26C3C0-ABFB-4501-8249-3509D2A25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2095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Virtex starts inside real project workflows, where adoption succeeds or fails.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9678B5-FA34-4A1E-A854-1AAAA25A3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895600"/>
            <a:ext cx="647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1C21DA-BC3B-435A-BCF1-8D2F9ED7C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27660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ED3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13C15C-E174-4916-B182-9CBB3ECA4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5242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9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Services wedge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31C855-2E51-42C7-8A92-12F95B34F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171950"/>
            <a:ext cx="2095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Paid delivery creates customer access, cash flow and measurable outcomes.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B1F6A4-9424-4A6E-94F9-728E54F57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95600"/>
            <a:ext cx="647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11113E-4CF6-4662-B220-268DE7C9D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27660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ED3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3D36C0-1887-4232-8B4F-21D394DB3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5242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9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Reusable data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16B5F9-AD01-443A-A097-40BEF7223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171950"/>
            <a:ext cx="2095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Every engagement improves templates, benchmarks and decision logic.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63364C-C806-4101-B7C1-51216989E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895600"/>
            <a:ext cx="647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1CFE30-DA60-455B-9000-44B804028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27660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FB14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E56908-E659-4F99-987E-56DBBDB9D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5242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4229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9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Recurring platform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7288EDD-FCCA-456C-A37D-B1F2A44B8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171950"/>
            <a:ext cx="2095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Repeatable workflows become managed services and software modules.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236799-7A83-457F-8C8C-0A0BE9716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0"/>
            <a:ext cx="1047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456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7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The raise funds the transition from founder-led delivery to a repeatable construction intelligence company.</a:t>
            </a:r>
          </a:p>
        </p:txBody>
      </p:sp>
    </p:spTree>
    <p:extLst>
      <p:ext uri="{BB962C8B-B14F-4D97-AF65-F5344CB8AC3E}">
        <p14:creationId xmlns:p14="http://schemas.microsoft.com/office/powerpoint/2010/main" val="1193615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D60608-3398-4E73-829D-561DCE273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CUSTOMER PROBLEM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51DF1D-935C-4508-A5A0-CCA291F6C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The implementation gap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5592BD-04B6-44E8-AE11-F93053EA5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71B929-4EA9-45B0-A759-A806B5276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33179B-D98D-4596-933C-A8D979759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A4F542-9420-4E69-9401-DE5F06082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7429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9566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3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Project information remains split across models, drawings, issues, schedules, cost systems and field capture.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4C3868-B561-4F22-870C-AF6A2A4CC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9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2FF00A-CFAA-4BE6-8650-76055A110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003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Disconnected decisions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56819C-562C-4906-85FB-8FEB92FF1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800350"/>
            <a:ext cx="6896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Teams reconcile the same facts manually across ACC, estimating, finance and field systems.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863834-65FC-4DFE-AA12-F09657650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62325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418C1B-E49A-46FA-B054-AC4D29286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433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9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FE8136-2D7B-471C-BCB1-06CF15532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5433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349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Deliverables without control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983DE3-902F-4485-859A-37EE46176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543300"/>
            <a:ext cx="6896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Traditional VDC vendors produce models and drawings. Project leaders still own the operating risk.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745A0B-1A7F-4850-ADEA-6D78BD320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105275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A2313E-02D8-4301-B256-F9EFBF1FD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950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7BF53D-AB40-4050-875C-48C3B381D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862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AI without trust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D90193-9F12-4193-B0DA-3EB46FE4D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286250"/>
            <a:ext cx="6896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Weak data, unclear ownership and unverified outputs stop pilots from becoming daily workflows.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2F08075-89D0-4B49-9E26-600852E82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48225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1AF346-21B4-4E07-B801-8CC81AD90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9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4CEB2A-08CC-4AFF-B992-AD2CCAC2A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0292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Talent bottlenecks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F3A043-EB3C-4AAC-87AA-302EEEDA8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5029200"/>
            <a:ext cx="68961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Few people understand construction operations, BIM, data integration and executive decision making together.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C21B28-AA19-46FF-9154-6BA064681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591175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6246569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0FBDC2-D074-41D1-873B-374E225A6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MARKET SIGNALS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AFD45A-B6A9-4EE1-B245-7CE203E00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A large market is asking for practical AI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4CEA10-D05D-446B-AA5B-6BF3011CD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988664-FAE3-4B6C-847D-B55AA9622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62481C-1A88-4752-8528-E1556036B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0F4F42-6BAE-4A9E-87B4-F6A206684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28800"/>
            <a:ext cx="314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420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$2.158T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F5C7B1-2FB4-45DF-9E5E-16F3EA318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14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U.S. construction spending annual rate, July 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466073-C3BA-48FA-87DB-53C5FC2F2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828800"/>
            <a:ext cx="314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4200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32%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94E3EA-E668-42AD-A464-6AD5685EB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514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Construction leaders approaching or achieving AI goals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0F7761-1783-4FA9-B8DB-986B1C295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1828800"/>
            <a:ext cx="314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5AD19A"/>
                </a:solidFill>
                <a:latin typeface="Nimbus Sans"/>
                <a:ea typeface="Nimbus Sans"/>
                <a:cs typeface="Nimbus Sans"/>
              </a:defRPr>
            </a:pPr>
            <a:r>
              <a:rPr sz="4200" b="1">
                <a:solidFill>
                  <a:srgbClr val="5AD19A"/>
                </a:solidFill>
                <a:latin typeface="Nimbus Sans"/>
                <a:ea typeface="Nimbus Sans"/>
                <a:cs typeface="Nimbus Sans"/>
              </a:rPr>
              <a:t>68%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6B9329-B7E9-4076-97AB-994D10285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146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Trust in AI after real-world implementation challenges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0E26B4-CAD8-4DA0-8F6A-EA81E384E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3375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992169-5D41-468D-91A4-FEC2AB966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17,850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037355-F25C-4C08-8415-9F0B756D7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2857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Procore organic customers at year-end 2025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9201DC-7BF2-4E02-8541-4F0D9BF47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810000"/>
            <a:ext cx="209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2,710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4A747E-BD4D-44D8-856B-DE88C5B9B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438650"/>
            <a:ext cx="2952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Customers contributing more than $100,000 ARR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2ABFBC-63B5-42D0-8367-B00B0AA87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100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4294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Implementation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A26EBF-2A90-4D31-9389-1A08ADB85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438650"/>
            <a:ext cx="304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The near-term opening is outcome delivery, data readiness and workflow ownership.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108BCE-D61F-4480-8A9C-F978DA4C8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57875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728096"/>
                </a:solidFill>
                <a:latin typeface="Nimbus Sans"/>
                <a:ea typeface="Nimbus Sans"/>
                <a:cs typeface="Nimbus Sans"/>
              </a:defRPr>
            </a:pPr>
            <a:r>
              <a:rPr sz="1050" b="0">
                <a:solidFill>
                  <a:srgbClr val="728096"/>
                </a:solidFill>
                <a:latin typeface="Nimbus Sans"/>
                <a:ea typeface="Nimbus Sans"/>
                <a:cs typeface="Nimbus Sans"/>
              </a:rPr>
              <a:t>External sources are listed in the speaker notes.</a:t>
            </a:r>
          </a:p>
        </p:txBody>
      </p:sp>
    </p:spTree>
    <p:extLst>
      <p:ext uri="{BB962C8B-B14F-4D97-AF65-F5344CB8AC3E}">
        <p14:creationId xmlns:p14="http://schemas.microsoft.com/office/powerpoint/2010/main" val="194850925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D7C7EE1-FBDB-4494-B6C6-26A6FE1A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SERVICES TO SOFTWARE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C7F68D-B02F-4D11-A11A-40A362F0E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The Virtex business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416233-3F59-4D10-8202-F0AD58981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FFC9D1-5FFE-468B-8E02-59D5AD14E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D733C9-8C9E-4FD2-AF66-38696671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C98925-E9E0-48EB-B65A-9101C6242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47825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1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A paid delivery engine creates the evidence, data and customer access required to build recurring products.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542B6E-6729-4F9B-B5F5-1BE5C4DCA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62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1882E0-6F90-4B5E-9B64-7CD345DB2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2209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0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CONSULT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FEF64E-40D3-4C93-9441-1E65E462A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1950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2ED3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90346E-3422-4675-9DD4-2754E75B1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57625"/>
            <a:ext cx="2095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Diagnose workflow, risk and data gaps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8BAECB-24AF-44D3-AC17-0F980AD30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Fixed-fee assessment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795764-1D90-4573-B1D7-FB8EAE116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363855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5344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593E0D-131E-4A81-820A-2B56A412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762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135009-5FD5-4C03-A235-60C188344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105150"/>
            <a:ext cx="2209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0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DELIVER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4A4231-B441-449B-B5BF-A9FD3C949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61950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2ED3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144715-CA18-42E5-9C52-C377F417B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857625"/>
            <a:ext cx="2095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Run VDC, drawing intelligence and field workflows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0E18B7-68D3-4D57-AD7A-D2C88A424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51435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Project fees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41A5F7-2387-46AA-93C6-8FEB0AFCE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9775" y="363855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5344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625518-50D6-4DBE-8E5D-E54FD1EFE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762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1A5C9E-11E5-45AA-B4C2-C3906BAE9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05150"/>
            <a:ext cx="2209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0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PRODUCTIZE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9F9E9A1-5778-454E-A54C-698AECDDE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1950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FFB14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B4B983-85CD-4795-BC8D-460D49703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857625"/>
            <a:ext cx="2095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Convert repeated decisions into agents, connectors and benchmarks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2D6AC4D-D89A-4560-A990-0CD9DAC65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1435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Managed subscription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FC1C0E-DCE6-417E-BF28-73021753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363855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53448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63B5326-26F5-4C87-BB1F-F545BCD3B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762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4FB47A-3B50-4913-94D3-987C3A42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105150"/>
            <a:ext cx="2209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0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SCALE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1E89AB1-D55B-4EE2-892A-917263F78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619500"/>
            <a:ext cx="209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FFB14E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A5F6C87-E73B-488D-86C1-11E892789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857625"/>
            <a:ext cx="20955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Deploy proven modules across companies and portfolios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705BEC-6AD1-436A-BD07-70E7D962D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51435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27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Software revenue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C996B22-DF4F-4D16-AB86-85C83B40F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65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Services prove value first. Product investment follows observed repetition and paid demand.</a:t>
            </a:r>
          </a:p>
        </p:txBody>
      </p:sp>
    </p:spTree>
    <p:extLst>
      <p:ext uri="{BB962C8B-B14F-4D97-AF65-F5344CB8AC3E}">
        <p14:creationId xmlns:p14="http://schemas.microsoft.com/office/powerpoint/2010/main" val="30790103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3FA766-4AD8-4ECE-B56A-E2644D82A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BRAND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117FDD-0CEA-4C11-B2E5-400F79BF2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Virtex capability portfolio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647B5D-6845-46DD-A7CD-BF022DB5E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8EC9A9-AE18-48E9-998D-22888B3F0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4306F5-0B3B-4E2E-BFA9-C7ED9E612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7FBC88-3995-4D3F-A39C-98D2F5524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5126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Six specialized capabilities share one customer relationship, delivery system and data foundation.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5b3811bf38401d"/>
          <a:srcRect xmlns:a="http://schemas.openxmlformats.org/drawingml/2006/main" l="12" t="0" r="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076450"/>
            <a:ext cx="3238500" cy="1438275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0790B9-6454-4168-AF77-D8B9A0D99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8140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rPr>
              <a:t>BIM and VDC strategy, coordination and managed technology leadership.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827b7e3e544176"/>
          <a:srcRect xmlns:a="http://schemas.openxmlformats.org/drawingml/2006/main" l="12" t="0" r="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24350" y="2076450"/>
            <a:ext cx="3238500" cy="1438275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0A109F-B12A-4A70-AC06-EAB3C53D9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58140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rPr>
              <a:t>Pursuit visuals, 4D sequencing and design communication.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5292033d644c0c"/>
          <a:srcRect xmlns:a="http://schemas.openxmlformats.org/drawingml/2006/main" l="12" t="0" r="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39100" y="2076450"/>
            <a:ext cx="3238500" cy="1438275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B9F148-3841-49C3-8FFE-2BAABD995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58140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rPr>
              <a:t>Constructability, model health and fabrication handoff.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22d3b6b1224950"/>
          <a:srcRect xmlns:a="http://schemas.openxmlformats.org/drawingml/2006/main" l="12" t="0" r="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4152900"/>
            <a:ext cx="3238500" cy="1438275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F52E2F-84C4-4A19-96E6-D5B16F893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rPr>
              <a:t>Connected data, drawing intelligence, agents and dashboards.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01e7473d714c1d"/>
          <a:srcRect xmlns:a="http://schemas.openxmlformats.org/drawingml/2006/main" l="0" t="134" r="0" b="1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24350" y="4152900"/>
            <a:ext cx="3238500" cy="1438275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A219DD-EDD6-4C37-BAE2-ACDEF2D8C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65785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rPr>
              <a:t>Layout, control and field verification tied to the model.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d2a77953f74ba0"/>
          <a:srcRect xmlns:a="http://schemas.openxmlformats.org/drawingml/2006/main" l="0" t="134" r="0" b="1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039100" y="4152900"/>
            <a:ext cx="3238500" cy="1438275"/>
          </a:xfrm>
          <a:prstGeom xmlns:a="http://schemas.openxmlformats.org/drawingml/2006/main" prst="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62EE6B-D3ED-4ECF-A645-0543A60F8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65785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defRPr>
            </a:pPr>
            <a:r>
              <a:rPr sz="1275" b="0">
                <a:solidFill>
                  <a:srgbClr val="DCE5EF"/>
                </a:solidFill>
                <a:latin typeface="Nimbus Sans"/>
                <a:ea typeface="Nimbus Sans"/>
                <a:cs typeface="Nimbus Sans"/>
              </a:rPr>
              <a:t>Drone, scanning, progress records and deviation analysis.</a:t>
            </a:r>
          </a:p>
        </p:txBody>
      </p:sp>
    </p:spTree>
    <p:extLst>
      <p:ext uri="{BB962C8B-B14F-4D97-AF65-F5344CB8AC3E}">
        <p14:creationId xmlns:p14="http://schemas.microsoft.com/office/powerpoint/2010/main" val="16881162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275D7D7-BC0E-43D2-9B08-57BF2C144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EXECUTION CAPABILITY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E3D78F-F714-4797-BAC1-FEE669715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A repeatable delivery system already exists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687F3F-9DFC-4F46-B610-81E1A6043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F037C1-EC7C-464E-90C5-421FC76F9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860B3A-15BE-430F-A78F-B879D63B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1DDC50-25D3-413B-AFFA-CBAD6AC50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990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928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1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The founder has operated the full chain from pursuit strategy through field verification and turnover.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022AB6-293E-415C-81BE-7BD6CC818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14650"/>
            <a:ext cx="1809750" cy="1790700"/>
          </a:xfrm>
          <a:prstGeom xmlns:a="http://schemas.openxmlformats.org/drawingml/2006/main" prst="roundRect">
            <a:avLst>
              <a:gd name="adj" fmla="val 7447"/>
            </a:avLst>
          </a:prstGeom>
          <a:solidFill xmlns:a="http://schemas.openxmlformats.org/drawingml/2006/main">
            <a:srgbClr val="0C1828"/>
          </a:solidFill>
          <a:ln xmlns:a="http://schemas.openxmlformats.org/drawingml/2006/main" w="19050">
            <a:solidFill>
              <a:srgbClr val="2ED3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882602-34FF-4FED-9C89-A47FC6B54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8610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7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Pursuit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516F90-B741-481E-A28D-F8D8C1D0A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90925"/>
            <a:ext cx="1466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Scope strategy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Budget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Client requirements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5CCA59-C57D-407D-9CD5-125A6E5DF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790950"/>
            <a:ext cx="5048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5344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8F1C38-652E-497D-9E79-AB0A77806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914650"/>
            <a:ext cx="1809750" cy="1790700"/>
          </a:xfrm>
          <a:prstGeom xmlns:a="http://schemas.openxmlformats.org/drawingml/2006/main" prst="roundRect">
            <a:avLst>
              <a:gd name="adj" fmla="val 7447"/>
            </a:avLst>
          </a:prstGeom>
          <a:solidFill xmlns:a="http://schemas.openxmlformats.org/drawingml/2006/main">
            <a:srgbClr val="0C1828"/>
          </a:solidFill>
          <a:ln xmlns:a="http://schemas.openxmlformats.org/drawingml/2006/main" w="19050">
            <a:solidFill>
              <a:srgbClr val="2ED3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107796-9495-43B5-BA64-DB6C7A2B6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308610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87228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7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Preconstruction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3065F9-D14F-4DFD-B22C-8EB2046BC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3590925"/>
            <a:ext cx="1466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8687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Phase planning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LOD and risk review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Design constraints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9B5597-AAC0-4817-97EB-A772C71AE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3790950"/>
            <a:ext cx="5048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5344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66E0500-F3A1-404C-ACCA-1B765168F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914650"/>
            <a:ext cx="1809750" cy="1790700"/>
          </a:xfrm>
          <a:prstGeom xmlns:a="http://schemas.openxmlformats.org/drawingml/2006/main" prst="roundRect">
            <a:avLst>
              <a:gd name="adj" fmla="val 7447"/>
            </a:avLst>
          </a:prstGeom>
          <a:solidFill xmlns:a="http://schemas.openxmlformats.org/drawingml/2006/main">
            <a:srgbClr val="0C1828"/>
          </a:solidFill>
          <a:ln xmlns:a="http://schemas.openxmlformats.org/drawingml/2006/main" w="19050">
            <a:solidFill>
              <a:srgbClr val="2ED3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2D85EB-4D53-4871-9EAF-63E077992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08610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7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Coordination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95AD95-62AC-45A5-84C9-E39815B6A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590925"/>
            <a:ext cx="1466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Model federation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Issue ownership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Sign-off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B614410-8F96-4664-8C01-946F5A8F1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790950"/>
            <a:ext cx="5048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53448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13246C-EA9A-423F-8852-EFCEAC2CE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914650"/>
            <a:ext cx="1809750" cy="1790700"/>
          </a:xfrm>
          <a:prstGeom xmlns:a="http://schemas.openxmlformats.org/drawingml/2006/main" prst="roundRect">
            <a:avLst>
              <a:gd name="adj" fmla="val 7447"/>
            </a:avLst>
          </a:prstGeom>
          <a:solidFill xmlns:a="http://schemas.openxmlformats.org/drawingml/2006/main">
            <a:srgbClr val="0C1828"/>
          </a:solidFill>
          <a:ln xmlns:a="http://schemas.openxmlformats.org/drawingml/2006/main" w="19050">
            <a:solidFill>
              <a:srgbClr val="FFB14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74ADFC-558C-4F89-98F6-ADA6AEBE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08610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7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Field control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987A9B-D695-4648-9291-31287E1DB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590925"/>
            <a:ext cx="1466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Layout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Reality capture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Deviation checks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7B8236A-8E94-420B-95D6-63214ADD9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3790950"/>
            <a:ext cx="5048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5344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68F1BA7-D2D5-46B5-B45C-19EB4B285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914650"/>
            <a:ext cx="1809750" cy="1790700"/>
          </a:xfrm>
          <a:prstGeom xmlns:a="http://schemas.openxmlformats.org/drawingml/2006/main" prst="roundRect">
            <a:avLst>
              <a:gd name="adj" fmla="val 7447"/>
            </a:avLst>
          </a:prstGeom>
          <a:solidFill xmlns:a="http://schemas.openxmlformats.org/drawingml/2006/main">
            <a:srgbClr val="18283A"/>
          </a:solidFill>
          <a:ln xmlns:a="http://schemas.openxmlformats.org/drawingml/2006/main" w="19050">
            <a:solidFill>
              <a:srgbClr val="FFB14E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147C4B-9A00-498E-9157-7023448CF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086100"/>
            <a:ext cx="1466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7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Turnover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759509-271B-4025-8233-ED9F577A0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590925"/>
            <a:ext cx="1466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As-builts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Asset data</a:t>
            </a:r>
          </a:p>
          <a:p xmlns:a="http://schemas.openxmlformats.org/drawingml/2006/main">
            <a:pPr algn="l">
              <a:def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D4DCE6"/>
                </a:solidFill>
                <a:latin typeface="Nimbus Sans"/>
                <a:ea typeface="Nimbus Sans"/>
                <a:cs typeface="Nimbus Sans"/>
              </a:rPr>
              <a:t>Lessons learned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1E0236-4C85-4428-AC1A-3275057C2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76900"/>
            <a:ext cx="10572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6B6B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FF6B6B"/>
                </a:solidFill>
                <a:latin typeface="Nimbus Sans"/>
                <a:ea typeface="Nimbus Sans"/>
                <a:cs typeface="Nimbus Sans"/>
              </a:rPr>
              <a:t>This operating knowledge becomes Virtex IP only after clean-room documentation, permission checks and independent implementation.</a:t>
            </a:r>
          </a:p>
        </p:txBody>
      </p:sp>
    </p:spTree>
    <p:extLst>
      <p:ext uri="{BB962C8B-B14F-4D97-AF65-F5344CB8AC3E}">
        <p14:creationId xmlns:p14="http://schemas.microsoft.com/office/powerpoint/2010/main" val="101862926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13A85E8-F225-4566-B2A2-47917CA9A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WHY THIS TEAM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4FF8E5-6CB6-4052-B97A-CD1DF6C87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Founder-market fit and early proof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B5FA68-8FBA-4030-9179-6CE153654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3A9E70-9B14-4ECC-BA5A-F6382CBB3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5998BB-97C2-42F7-A8C4-E7B425DF2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BCECC8-D998-43A8-99C8-F712567D7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657350"/>
            <a:ext cx="4095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7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Matthew Rodgers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9596D9-6FE9-4A6F-9A23-DB2629BAA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361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575" b="0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Founder and proposed CEO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22A7D1-259B-4CD6-9216-84ABE7A29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3087AE-0751-442E-A6DC-84F896A86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19400"/>
            <a:ext cx="457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Architect, BIM leader and VDC operator with experience inside large and regional contractors.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197D7B-828A-4C67-9494-82A954677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71875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17771E-F2B5-4D5B-A74E-E3D81292C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514725"/>
            <a:ext cx="457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437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Current VP of Construction Technology with responsibility across digital delivery and operational intelligence.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40A14A-ED70-4FBB-A7EF-2AABC5B60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E9D0DC-CE4A-4841-9387-E8474F76F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10050"/>
            <a:ext cx="457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Autodesk University speaker and former business owner with direct construction buyer access.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FA08E9-5261-4AC5-976D-F5B23EEA0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62525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11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D18B6C-95C3-4CE1-8EF7-5A835514C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905375"/>
            <a:ext cx="457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500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Full-time CEO transition tied to financing and a written employment and IP carve-out.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E8E72B-660D-4D66-B3EB-E7AFBD03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733550"/>
            <a:ext cx="0" cy="3810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9C475C-2B39-46A7-A6CE-F87BFD5C8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71450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2025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Operating proof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2064DE-AA08-4BC9-A96E-CC18D6902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00300"/>
            <a:ext cx="4191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B14E"/>
                </a:solidFill>
                <a:latin typeface="Nimbus Sans"/>
                <a:ea typeface="Nimbus Sans"/>
                <a:cs typeface="Nimbus Sans"/>
              </a:defRPr>
            </a:pPr>
            <a:r>
              <a:rPr sz="4200" b="1">
                <a:solidFill>
                  <a:srgbClr val="FFB14E"/>
                </a:solidFill>
                <a:latin typeface="Nimbus Sans"/>
                <a:ea typeface="Nimbus Sans"/>
                <a:cs typeface="Nimbus Sans"/>
              </a:rPr>
              <a:t>~$75M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B94449-B69E-47C2-8517-A8BEB7A09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86100"/>
            <a:ext cx="4191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Founder-reported value of awarded work associated with programs supported since joining Harris. This is not Virtex revenue.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FC1C5DD-CD0D-442F-B957-D567582ED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095750"/>
            <a:ext cx="247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25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~50 users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0B00EB-8046-4AE7-B183-5E979BFA0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629150"/>
            <a:ext cx="404812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425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Internal operational-intelligence prototype exposure, including a smaller power-user cohort.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9BE2BA5-D5ED-485F-B99A-1E6475E43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562600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5AD19A"/>
                </a:solidFill>
                <a:latin typeface="Nimbus Sans"/>
                <a:ea typeface="Nimbus Sans"/>
                <a:cs typeface="Nimbus Sans"/>
              </a:defRPr>
            </a:pPr>
            <a:r>
              <a:rPr sz="1650" b="1">
                <a:solidFill>
                  <a:srgbClr val="5AD19A"/>
                </a:solidFill>
                <a:latin typeface="Nimbus Sans"/>
                <a:ea typeface="Nimbus Sans"/>
                <a:cs typeface="Nimbus Sans"/>
              </a:rPr>
              <a:t>1 identified anchor opportunity</a:t>
            </a:r>
          </a:p>
        </p:txBody>
      </p:sp>
    </p:spTree>
    <p:extLst>
      <p:ext uri="{BB962C8B-B14F-4D97-AF65-F5344CB8AC3E}">
        <p14:creationId xmlns:p14="http://schemas.microsoft.com/office/powerpoint/2010/main" val="118686495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1B77ED-C362-43C6-8C7C-BBC88FED6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05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CUSTOMER ACQUISITION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E5D248-953C-43F9-BCBD-6683E00D9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66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322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Anchor-led go to market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29C342-70FC-429A-83EB-FDB4DCB97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5344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455BF3-C8B4-4575-A44E-40AFC5C1C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00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VIRTEX DE  |  CONFIDENTIAL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D263A7-3AFF-409B-9C11-898AA9536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defRPr>
            </a:pPr>
            <a:r>
              <a:rPr sz="975" b="1">
                <a:solidFill>
                  <a:srgbClr val="738197"/>
                </a:solidFill>
                <a:latin typeface="Nimbus Sans"/>
                <a:ea typeface="Nimbus Sans"/>
                <a:cs typeface="Nimbus Sans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92CDE0-39DE-4CC2-8C52-5A7898233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28775"/>
            <a:ext cx="9906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94828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21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Start with companies that already trust the founder, then expand through the project ecosystem.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AB795A-114F-411C-976A-831E7284A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D3FF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B50C3A-8783-461A-865E-E5EBA8243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4320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11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07111F"/>
                </a:solidFill>
                <a:latin typeface="Nimbus Sans"/>
                <a:ea typeface="Nimbus Sans"/>
                <a:cs typeface="Nimbus Sans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F60685-9CAC-4929-BC20-C429D79C8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6670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Anchor accounts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60FA75-1C76-478A-AA49-72970B4BF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686050"/>
            <a:ext cx="666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Regional GC and specialty contractor relationships. Multi-service annual agreement.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0BD733-6B65-477F-AA48-6032B2F97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19475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D3FF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95BA7C-E808-42C1-BD2B-D7C15FF6D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76625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11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07111F"/>
                </a:solidFill>
                <a:latin typeface="Nimbus Sans"/>
                <a:ea typeface="Nimbus Sans"/>
                <a:cs typeface="Nimbus Sans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36958A-2E27-4C00-AC8E-0345B3A74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400425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Project ecosystem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2D195F-69DF-424C-97BB-FF4F18C52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419475"/>
            <a:ext cx="666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Owners, designers and trade partners reached through live projects and measurable outcomes.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7DF945-CE9F-43AD-8EAB-D6280998D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529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14E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5E453B-F8F9-46DC-9B38-418D3F638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100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11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07111F"/>
                </a:solidFill>
                <a:latin typeface="Nimbus Sans"/>
                <a:ea typeface="Nimbus Sans"/>
                <a:cs typeface="Nimbus Sans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C3F197-4BD4-4BD9-9C29-1604DC192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1338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Repeatable verticals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E82303-93FB-4276-845C-EF4F3AF83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152900"/>
            <a:ext cx="666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Data centers, hospitality, gaming, healthcare and complex commercial work.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F9EFCE-710F-466C-B84F-FC91EDCB0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86325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14E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5052A6-D1C7-4711-B6E0-964E03CAD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43475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11F"/>
                </a:solidFill>
                <a:latin typeface="Nimbus Sans"/>
                <a:ea typeface="Nimbus Sans"/>
                <a:cs typeface="Nimbus Sans"/>
              </a:defRPr>
            </a:pPr>
            <a:r>
              <a:rPr sz="1350" b="1">
                <a:solidFill>
                  <a:srgbClr val="07111F"/>
                </a:solidFill>
                <a:latin typeface="Nimbus Sans"/>
                <a:ea typeface="Nimbus Sans"/>
                <a:cs typeface="Nimbus Sans"/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F6B5C68-DB72-470E-A9DF-F3C41CCD2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867275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8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Platform expansion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50F646-8A72-4DF4-997D-F3BFE4BCF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886325"/>
            <a:ext cx="666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defRPr>
            </a:pPr>
            <a:r>
              <a:rPr sz="1500" b="0">
                <a:solidFill>
                  <a:srgbClr val="A8B4C2"/>
                </a:solidFill>
                <a:latin typeface="Nimbus Sans"/>
                <a:ea typeface="Nimbus Sans"/>
                <a:cs typeface="Nimbus Sans"/>
              </a:rPr>
              <a:t>Deploy proven modules across portfolios after the workflow earns trust.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FA6649-4AB6-4BAC-A42B-B79AE71B0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912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defRPr>
            </a:pPr>
            <a:r>
              <a:rPr sz="1200" b="1">
                <a:solidFill>
                  <a:srgbClr val="2ED3FF"/>
                </a:solidFill>
                <a:latin typeface="Nimbus Sans"/>
                <a:ea typeface="Nimbus Sans"/>
                <a:cs typeface="Nimbus Sans"/>
              </a:rPr>
              <a:t>Initial sales motion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2BF0FF8-66FD-4CCF-8A97-93CA2A2FD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715000"/>
            <a:ext cx="847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5F7FA"/>
                </a:solidFill>
                <a:latin typeface="Nimbus Sans"/>
                <a:ea typeface="Nimbus Sans"/>
                <a:cs typeface="Nimbus Sans"/>
              </a:defRPr>
            </a:pPr>
            <a:r>
              <a:rPr sz="1575" b="1">
                <a:solidFill>
                  <a:srgbClr val="F5F7FA"/>
                </a:solidFill>
                <a:latin typeface="Nimbus Sans"/>
                <a:ea typeface="Nimbus Sans"/>
                <a:cs typeface="Nimbus Sans"/>
              </a:rPr>
              <a:t>A 30-day diagnostic leads to a paid pilot, then an annual managed agreement and proven platform modules.</a:t>
            </a:r>
          </a:p>
        </p:txBody>
      </p:sp>
    </p:spTree>
    <p:extLst>
      <p:ext uri="{BB962C8B-B14F-4D97-AF65-F5344CB8AC3E}">
        <p14:creationId xmlns:p14="http://schemas.microsoft.com/office/powerpoint/2010/main" val="13444444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471ABF1528554FA8460192203A7829" ma:contentTypeVersion="12" ma:contentTypeDescription="Create a new document." ma:contentTypeScope="" ma:versionID="0bfca38090149492700f1c9d18c9211c">
  <xsd:schema xmlns:xsd="http://www.w3.org/2001/XMLSchema" xmlns:xs="http://www.w3.org/2001/XMLSchema" xmlns:p="http://schemas.microsoft.com/office/2006/metadata/properties" xmlns:ns2="65e0bf29-0d54-410e-af0c-04ecd4f390e6" xmlns:ns3="703d62ca-b810-427c-a6b4-e28f32389670" targetNamespace="http://schemas.microsoft.com/office/2006/metadata/properties" ma:root="true" ma:fieldsID="6b2295973215d250ad1c5118385e3608" ns2:_="" ns3:_="">
    <xsd:import namespace="65e0bf29-0d54-410e-af0c-04ecd4f390e6"/>
    <xsd:import namespace="703d62ca-b810-427c-a6b4-e28f323896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e0bf29-0d54-410e-af0c-04ecd4f390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f261799-4eda-4607-9a2a-6b3e97f91c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d62ca-b810-427c-a6b4-e28f3238967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fa8242-0ac2-4641-9aa4-907a5df9cb51}" ma:internalName="TaxCatchAll" ma:showField="CatchAllData" ma:web="703d62ca-b810-427c-a6b4-e28f323896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5e0bf29-0d54-410e-af0c-04ecd4f390e6">
      <Terms xmlns="http://schemas.microsoft.com/office/infopath/2007/PartnerControls"/>
    </lcf76f155ced4ddcb4097134ff3c332f>
    <TaxCatchAll xmlns="703d62ca-b810-427c-a6b4-e28f32389670" xsi:nil="true"/>
  </documentManagement>
</p:properties>
</file>

<file path=customXml/itemProps1.xml><?xml version="1.0" encoding="utf-8"?>
<ds:datastoreItem xmlns:ds="http://schemas.openxmlformats.org/officeDocument/2006/customXml" ds:itemID="{595D7DB0-A6B5-4B0F-BCD4-3AD8D3DE4A5D}"/>
</file>

<file path=customXml/itemProps2.xml><?xml version="1.0" encoding="utf-8"?>
<ds:datastoreItem xmlns:ds="http://schemas.openxmlformats.org/officeDocument/2006/customXml" ds:itemID="{736DEBA7-B232-4627-BFED-32E5C6C9446E}"/>
</file>

<file path=customXml/itemProps3.xml><?xml version="1.0" encoding="utf-8"?>
<ds:datastoreItem xmlns:ds="http://schemas.openxmlformats.org/officeDocument/2006/customXml" ds:itemID="{66ACF38D-17CF-47E2-9DE8-C43C1A5ECA5D}"/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Walnut Exporter</cp:lastModifiedBy>
  <dcterms:created xsi:type="dcterms:W3CDTF">2026-09-11T22:34:01Z</dcterms:created>
  <dcterms:modified xsi:type="dcterms:W3CDTF">2026-09-11T22:34:01Z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0x01010036471ABF1528554FA8460192203A7829</vt:lpwstr>
  </property>
  <property fmtid="{D5CDD505-2E9C-101B-9397-08002B2CF9AE}" pid="3" name="MediaServiceImageTags">
    <vt:lpwstr/>
  </property>
</Properties>
</file>